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83" r:id="rId5"/>
    <p:sldId id="259" r:id="rId6"/>
    <p:sldId id="260" r:id="rId7"/>
    <p:sldId id="290" r:id="rId8"/>
    <p:sldId id="284" r:id="rId9"/>
    <p:sldId id="282" r:id="rId10"/>
    <p:sldId id="287" r:id="rId11"/>
    <p:sldId id="288" r:id="rId12"/>
    <p:sldId id="286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72" r:id="rId21"/>
    <p:sldId id="268" r:id="rId22"/>
    <p:sldId id="269" r:id="rId23"/>
    <p:sldId id="270" r:id="rId24"/>
    <p:sldId id="271" r:id="rId25"/>
    <p:sldId id="281" r:id="rId26"/>
    <p:sldId id="285" r:id="rId27"/>
    <p:sldId id="29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AE900-7BFB-48A5-AE15-4EF5975C979D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bbc.co.uk/news/uk-1710743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478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Comic Sans MS" pitchFamily="66" charset="0"/>
              </a:rPr>
              <a:t>Menasha’s K-12 World Language Program</a:t>
            </a:r>
            <a:r>
              <a:rPr lang="en-US" sz="3600" dirty="0" smtClean="0">
                <a:latin typeface="Comic Sans MS" pitchFamily="66" charset="0"/>
              </a:rPr>
              <a:t/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2700" b="1" i="1" dirty="0" smtClean="0">
                <a:latin typeface="Comic Sans MS" pitchFamily="66" charset="0"/>
              </a:rPr>
              <a:t>Community Support, Implementation, and Success</a:t>
            </a:r>
            <a:endParaRPr lang="en-US" sz="3600" b="1" i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876800"/>
            <a:ext cx="7620000" cy="17526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Lynn Sessler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Neitzel</a:t>
            </a:r>
            <a:endParaRPr lang="en-US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Japanese </a:t>
            </a: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Teacher, World Languages Curriculum Coordinator</a:t>
            </a:r>
            <a:endParaRPr lang="en-US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Menasha Joint School District</a:t>
            </a:r>
            <a:endParaRPr lang="en-US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6626" name="Picture 2" descr="http://townmapsusa.com/images/maps/map_of_menasha_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362200"/>
            <a:ext cx="1980250" cy="1905000"/>
          </a:xfrm>
          <a:prstGeom prst="rect">
            <a:avLst/>
          </a:prstGeom>
          <a:noFill/>
        </p:spPr>
      </p:pic>
      <p:pic>
        <p:nvPicPr>
          <p:cNvPr id="26628" name="Picture 4" descr="http://www.ecb.org/global/images/home/menasha_un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438400"/>
            <a:ext cx="2867025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Have a Plan</a:t>
            </a:r>
            <a:endParaRPr lang="en-US" dirty="0"/>
          </a:p>
        </p:txBody>
      </p:sp>
      <p:pic>
        <p:nvPicPr>
          <p:cNvPr id="4" name="Picture 6" descr="DSCF0047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438400"/>
            <a:ext cx="2343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DSC004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14600"/>
            <a:ext cx="3886200" cy="2914650"/>
          </a:xfrm>
          <a:prstGeom prst="rect">
            <a:avLst/>
          </a:prstGeom>
          <a:noFill/>
        </p:spPr>
      </p:pic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657600" y="4191000"/>
            <a:ext cx="838200" cy="0"/>
          </a:xfrm>
          <a:prstGeom prst="line">
            <a:avLst/>
          </a:prstGeom>
          <a:noFill/>
          <a:ln w="10477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5562600"/>
            <a:ext cx="281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nd…..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a Purpose….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38400" y="5105400"/>
            <a:ext cx="41606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www.bbc.co.uk/news/uk-17107435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1986" name="Picture 2" descr="http://t2.gstatic.com/images?q=tbn:ANd9GcRKEWaeEBlYzjzSmaGA1h5ebJnnLLDgyGmpKcQZjQj8gHd-wFx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828800"/>
            <a:ext cx="3993774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>
                <a:ea typeface="ＭＳ Ｐゴシック" pitchFamily="34" charset="-128"/>
              </a:rPr>
              <a:t>WL Standards:</a:t>
            </a:r>
            <a:br>
              <a:rPr lang="en-US" altLang="ja-JP" b="1" dirty="0" smtClean="0">
                <a:ea typeface="ＭＳ Ｐゴシック" pitchFamily="34" charset="-128"/>
              </a:rPr>
            </a:br>
            <a:r>
              <a:rPr lang="en-US" altLang="ja-JP" b="1" dirty="0" smtClean="0">
                <a:ea typeface="ＭＳ Ｐゴシック" pitchFamily="34" charset="-128"/>
              </a:rPr>
              <a:t> Communities 5.1 and 5.2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what your kids “can” do</a:t>
            </a:r>
          </a:p>
          <a:p>
            <a:r>
              <a:rPr lang="en-US" dirty="0" smtClean="0"/>
              <a:t>Help the community understand not just “what” you teach, but “how” you teach it; get them involved!</a:t>
            </a:r>
          </a:p>
          <a:p>
            <a:endParaRPr lang="en-US" dirty="0"/>
          </a:p>
        </p:txBody>
      </p:sp>
      <p:pic>
        <p:nvPicPr>
          <p:cNvPr id="4" name="Picture 5" descr="miran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038600"/>
            <a:ext cx="3657600" cy="2195513"/>
          </a:xfrm>
          <a:prstGeom prst="rect">
            <a:avLst/>
          </a:prstGeom>
          <a:noFill/>
        </p:spPr>
      </p:pic>
      <p:pic>
        <p:nvPicPr>
          <p:cNvPr id="5" name="Picture 4" descr="Parker shi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962400"/>
            <a:ext cx="2590800" cy="238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Before and Transition </a:t>
            </a:r>
            <a:br>
              <a:rPr lang="en-US" dirty="0" smtClean="0"/>
            </a:br>
            <a:r>
              <a:rPr lang="en-US" dirty="0" smtClean="0"/>
              <a:t>into the Process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696200" cy="1142999"/>
          </a:xfrm>
        </p:spPr>
        <p:txBody>
          <a:bodyPr/>
          <a:lstStyle/>
          <a:p>
            <a:r>
              <a:rPr lang="en-US" dirty="0" smtClean="0"/>
              <a:t>Typical “cultural” events/surface culture   </a:t>
            </a:r>
            <a:r>
              <a:rPr lang="en-US" dirty="0" smtClean="0"/>
              <a:t>(5 F’s</a:t>
            </a:r>
            <a:r>
              <a:rPr lang="en-US" dirty="0" smtClean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4200" y="2590800"/>
            <a:ext cx="373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/>
              <a:t>Food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Fashion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Fun </a:t>
            </a:r>
            <a:r>
              <a:rPr lang="en-US" sz="2800" dirty="0" smtClean="0"/>
              <a:t>Games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Faith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Festivals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49530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Typical community </a:t>
            </a:r>
            <a:r>
              <a:rPr lang="en-US" sz="3200" dirty="0" smtClean="0"/>
              <a:t>experiences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Elementary to High School experiences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447800" y="5867400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FF0000"/>
                </a:solidFill>
              </a:rPr>
              <a:t>Sensei….we did this before…..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Integrate into Curriculum and </a:t>
            </a:r>
            <a:br>
              <a:rPr lang="en-US" dirty="0" smtClean="0"/>
            </a:br>
            <a:r>
              <a:rPr lang="en-US" dirty="0" smtClean="0"/>
              <a:t>Involve the Community</a:t>
            </a:r>
            <a:endParaRPr lang="en-US" dirty="0"/>
          </a:p>
        </p:txBody>
      </p:sp>
      <p:pic>
        <p:nvPicPr>
          <p:cNvPr id="4" name="Content Placeholder 3" descr="yukata1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514600"/>
            <a:ext cx="3962399" cy="3827855"/>
          </a:xfrm>
        </p:spPr>
      </p:pic>
      <p:sp>
        <p:nvSpPr>
          <p:cNvPr id="6" name="TextBox 5"/>
          <p:cNvSpPr txBox="1"/>
          <p:nvPr/>
        </p:nvSpPr>
        <p:spPr>
          <a:xfrm>
            <a:off x="1447800" y="1981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Curriculum</a:t>
            </a:r>
            <a:endParaRPr lang="en-US" sz="2800" dirty="0"/>
          </a:p>
        </p:txBody>
      </p:sp>
      <p:sp>
        <p:nvSpPr>
          <p:cNvPr id="11" name="Down Ribbon 10"/>
          <p:cNvSpPr/>
          <p:nvPr/>
        </p:nvSpPr>
        <p:spPr>
          <a:xfrm>
            <a:off x="5181600" y="3657600"/>
            <a:ext cx="3429000" cy="914400"/>
          </a:xfrm>
          <a:prstGeom prst="ribbon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3886200"/>
            <a:ext cx="2362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17 -0.00556 L -0.47083 -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16 1.11022E-16 L -0.42084 1.11022E-1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Integration (Kimono)</a:t>
            </a:r>
            <a:br>
              <a:rPr lang="en-US" dirty="0" smtClean="0"/>
            </a:br>
            <a:r>
              <a:rPr lang="en-US" sz="3600" dirty="0" smtClean="0"/>
              <a:t>Main focus as a “School Program”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400" y="1676400"/>
            <a:ext cx="72390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Elementary</a:t>
            </a:r>
          </a:p>
          <a:p>
            <a:endParaRPr lang="en-US" dirty="0" smtClean="0"/>
          </a:p>
          <a:p>
            <a:r>
              <a:rPr lang="en-US" dirty="0" smtClean="0"/>
              <a:t>Secondary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K-12 </a:t>
            </a:r>
          </a:p>
          <a:p>
            <a:pPr lvl="1"/>
            <a:r>
              <a:rPr lang="en-US" dirty="0" smtClean="0"/>
              <a:t>Exchange programs</a:t>
            </a:r>
          </a:p>
          <a:p>
            <a:pPr lvl="1"/>
            <a:r>
              <a:rPr lang="en-US" dirty="0" smtClean="0"/>
              <a:t>Bring cultural groups and “experiences” into our </a:t>
            </a:r>
            <a:r>
              <a:rPr lang="en-US" dirty="0" smtClean="0"/>
              <a:t>schools</a:t>
            </a:r>
          </a:p>
          <a:p>
            <a:pPr lvl="1"/>
            <a:r>
              <a:rPr lang="en-US" dirty="0" smtClean="0"/>
              <a:t>Make good use of available Technology</a:t>
            </a:r>
          </a:p>
          <a:p>
            <a:pPr lvl="1"/>
            <a:r>
              <a:rPr lang="en-US" dirty="0" smtClean="0"/>
              <a:t>Project-Based Learning</a:t>
            </a:r>
            <a:endParaRPr lang="en-US" dirty="0"/>
          </a:p>
        </p:txBody>
      </p:sp>
      <p:pic>
        <p:nvPicPr>
          <p:cNvPr id="1026" name="Picture 2" descr="E:\misc 0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447800"/>
            <a:ext cx="3581400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Tsunagaaru</a:t>
            </a:r>
            <a:r>
              <a:rPr lang="en-US" dirty="0" smtClean="0"/>
              <a:t> (Social Networking Site)</a:t>
            </a:r>
            <a:endParaRPr lang="en-US" dirty="0"/>
          </a:p>
        </p:txBody>
      </p:sp>
      <p:pic>
        <p:nvPicPr>
          <p:cNvPr id="4" name="Content Placeholder 3" descr="Tsunagaaru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1626" y="1600200"/>
            <a:ext cx="654074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 and Japanese Clubs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7772400" cy="3763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Dual Purpose:  high school</a:t>
            </a:r>
          </a:p>
          <a:p>
            <a:pPr>
              <a:buNone/>
            </a:pPr>
            <a:r>
              <a:rPr lang="en-US" dirty="0" smtClean="0"/>
              <a:t>      student opportunity</a:t>
            </a:r>
          </a:p>
          <a:p>
            <a:pPr>
              <a:buNone/>
            </a:pPr>
            <a:r>
              <a:rPr lang="en-US" dirty="0" smtClean="0"/>
              <a:t>      to use what they </a:t>
            </a:r>
          </a:p>
          <a:p>
            <a:pPr>
              <a:buNone/>
            </a:pPr>
            <a:r>
              <a:rPr lang="en-US" dirty="0" smtClean="0"/>
              <a:t>      have learned </a:t>
            </a:r>
          </a:p>
          <a:p>
            <a:pPr>
              <a:buNone/>
            </a:pPr>
            <a:r>
              <a:rPr lang="en-US" dirty="0" smtClean="0"/>
              <a:t>      outside of </a:t>
            </a:r>
          </a:p>
          <a:p>
            <a:pPr>
              <a:buNone/>
            </a:pPr>
            <a:r>
              <a:rPr lang="en-US" dirty="0" smtClean="0"/>
              <a:t>      classroom</a:t>
            </a:r>
          </a:p>
          <a:p>
            <a:r>
              <a:rPr lang="en-US" dirty="0" smtClean="0"/>
              <a:t>Planning and Teacher</a:t>
            </a:r>
          </a:p>
          <a:p>
            <a:pPr>
              <a:buNone/>
            </a:pPr>
            <a:r>
              <a:rPr lang="en-US" dirty="0" smtClean="0"/>
              <a:t>      role</a:t>
            </a:r>
          </a:p>
          <a:p>
            <a:r>
              <a:rPr lang="en-US" dirty="0" smtClean="0"/>
              <a:t>Japanese Club Blog</a:t>
            </a:r>
          </a:p>
          <a:p>
            <a:r>
              <a:rPr lang="en-US" dirty="0" smtClean="0"/>
              <a:t>Service Learning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30" name="Picture 6" descr="C:\Users\Owner\Pictures\Microsoft Clip Organizer\j03956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295400"/>
            <a:ext cx="990600" cy="1092984"/>
          </a:xfrm>
          <a:prstGeom prst="rect">
            <a:avLst/>
          </a:prstGeom>
          <a:noFill/>
        </p:spPr>
      </p:pic>
      <p:pic>
        <p:nvPicPr>
          <p:cNvPr id="1026" name="Picture 2" descr="E:\DSC018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1940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Japanese Club Blog</a:t>
            </a:r>
            <a:endParaRPr lang="en-US" dirty="0"/>
          </a:p>
        </p:txBody>
      </p:sp>
      <p:pic>
        <p:nvPicPr>
          <p:cNvPr id="4" name="Content Placeholder 3" descr="Japanese Clu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19200"/>
            <a:ext cx="5954757" cy="55012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 to Different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5438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Formal Relationships</a:t>
            </a:r>
          </a:p>
          <a:p>
            <a:pPr lvl="1"/>
            <a:r>
              <a:rPr lang="en-US" dirty="0" smtClean="0"/>
              <a:t>Sister School</a:t>
            </a:r>
          </a:p>
          <a:p>
            <a:pPr lvl="1"/>
            <a:r>
              <a:rPr lang="en-US" dirty="0" smtClean="0"/>
              <a:t>Sister City</a:t>
            </a:r>
          </a:p>
          <a:p>
            <a:pPr lvl="1"/>
            <a:r>
              <a:rPr lang="en-US" dirty="0" smtClean="0"/>
              <a:t>The Japan Forum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Advocacy Piece</a:t>
            </a:r>
          </a:p>
          <a:p>
            <a:pPr lvl="1"/>
            <a:r>
              <a:rPr lang="en-US" dirty="0" smtClean="0"/>
              <a:t>Getting the word out</a:t>
            </a:r>
          </a:p>
          <a:p>
            <a:pPr lvl="1"/>
            <a:r>
              <a:rPr lang="en-US" dirty="0" smtClean="0"/>
              <a:t>Concrete displays</a:t>
            </a:r>
          </a:p>
          <a:p>
            <a:pPr lvl="1"/>
            <a:r>
              <a:rPr lang="en-US" dirty="0" smtClean="0"/>
              <a:t>Bringing the word in</a:t>
            </a:r>
          </a:p>
        </p:txBody>
      </p:sp>
      <p:pic>
        <p:nvPicPr>
          <p:cNvPr id="5" name="Picture 4" descr="Kimono kid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2362200"/>
            <a:ext cx="31242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Menasha Joint School District’s</a:t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3600" dirty="0" smtClean="0">
                <a:latin typeface="Comic Sans MS" pitchFamily="66" charset="0"/>
              </a:rPr>
              <a:t>World Language Program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772400" cy="45259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K-12 (German, Spanish, Japanese)</a:t>
            </a:r>
          </a:p>
          <a:p>
            <a:r>
              <a:rPr lang="en-US" dirty="0" smtClean="0">
                <a:latin typeface="Comic Sans MS" pitchFamily="66" charset="0"/>
              </a:rPr>
              <a:t>History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Why Japanese?</a:t>
            </a:r>
          </a:p>
          <a:p>
            <a:pPr lvl="1">
              <a:buNone/>
            </a:pPr>
            <a:endParaRPr lang="en-US" dirty="0" smtClean="0">
              <a:latin typeface="Comic Sans MS" pitchFamily="66" charset="0"/>
            </a:endParaRPr>
          </a:p>
          <a:p>
            <a:pPr lvl="1">
              <a:buNone/>
            </a:pPr>
            <a:r>
              <a:rPr lang="en-US" dirty="0" smtClean="0">
                <a:latin typeface="Comic Sans MS" pitchFamily="66" charset="0"/>
              </a:rPr>
              <a:t>“</a:t>
            </a:r>
            <a:r>
              <a:rPr lang="en-US" dirty="0" smtClean="0">
                <a:latin typeface="Comic Sans MS" pitchFamily="66" charset="0"/>
              </a:rPr>
              <a:t>A Rolling Stone Gather No Moss”</a:t>
            </a:r>
          </a:p>
          <a:p>
            <a:pPr lvl="1">
              <a:buNone/>
            </a:pPr>
            <a:endParaRPr lang="en-US" dirty="0" smtClean="0">
              <a:latin typeface="Comic Sans MS" pitchFamily="66" charset="0"/>
            </a:endParaRPr>
          </a:p>
        </p:txBody>
      </p:sp>
      <p:pic>
        <p:nvPicPr>
          <p:cNvPr id="4" name="Picture 3" descr="Rock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5105400"/>
            <a:ext cx="1168106" cy="129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0" y="6167735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Rolling for 19 years………</a:t>
            </a:r>
            <a:endParaRPr lang="en-US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8 -0.00556 L 0.65521 -0.0055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Advocacy (Concrete Displays)</a:t>
            </a:r>
            <a:endParaRPr lang="en-US" dirty="0"/>
          </a:p>
        </p:txBody>
      </p:sp>
      <p:pic>
        <p:nvPicPr>
          <p:cNvPr id="2050" name="Picture 2" descr="E:\clovis picts 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219200"/>
            <a:ext cx="3886200" cy="5181600"/>
          </a:xfrm>
          <a:prstGeom prst="rect">
            <a:avLst/>
          </a:prstGeom>
          <a:noFill/>
        </p:spPr>
      </p:pic>
      <p:pic>
        <p:nvPicPr>
          <p:cNvPr id="2051" name="Picture 3" descr="E:\Ajisai 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058400" y="-7543800"/>
            <a:ext cx="5852160" cy="4389120"/>
          </a:xfrm>
          <a:prstGeom prst="rect">
            <a:avLst/>
          </a:prstGeom>
          <a:noFill/>
        </p:spPr>
      </p:pic>
      <p:pic>
        <p:nvPicPr>
          <p:cNvPr id="6" name="Picture 2" descr="F:\DCIM\101MSDCF\DSC02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200400"/>
            <a:ext cx="2628900" cy="3505200"/>
          </a:xfrm>
          <a:prstGeom prst="rect">
            <a:avLst/>
          </a:prstGeom>
          <a:noFill/>
        </p:spPr>
      </p:pic>
      <p:pic>
        <p:nvPicPr>
          <p:cNvPr id="3" name="Picture 2" descr="F:\DCIM\101MSDCF\DSC02013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57200" y="1447800"/>
            <a:ext cx="200025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Connection to Different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Local vs. Extended Community</a:t>
            </a:r>
          </a:p>
          <a:p>
            <a:pPr lvl="1"/>
            <a:r>
              <a:rPr lang="en-US" dirty="0" smtClean="0"/>
              <a:t>Day trips</a:t>
            </a:r>
          </a:p>
          <a:p>
            <a:pPr lvl="2"/>
            <a:r>
              <a:rPr lang="en-US" dirty="0" smtClean="0"/>
              <a:t>Elementary (In School Trip/tea house, Japanese garden/outdoor classroom)</a:t>
            </a:r>
          </a:p>
          <a:p>
            <a:pPr lvl="2"/>
            <a:r>
              <a:rPr lang="en-US" dirty="0" smtClean="0"/>
              <a:t>Middle School  (Concordia Language Villages)</a:t>
            </a:r>
          </a:p>
          <a:p>
            <a:pPr lvl="2"/>
            <a:r>
              <a:rPr lang="en-US" dirty="0" smtClean="0"/>
              <a:t>High School (Japanese Market and Garden in IL)</a:t>
            </a:r>
          </a:p>
          <a:p>
            <a:pPr lvl="1"/>
            <a:r>
              <a:rPr lang="en-US" dirty="0" smtClean="0"/>
              <a:t>Internet</a:t>
            </a:r>
          </a:p>
          <a:p>
            <a:pPr lvl="1"/>
            <a:r>
              <a:rPr lang="en-US" dirty="0" smtClean="0"/>
              <a:t>Language/Culture</a:t>
            </a:r>
          </a:p>
          <a:p>
            <a:pPr lvl="1">
              <a:buNone/>
            </a:pPr>
            <a:r>
              <a:rPr lang="en-US" dirty="0" smtClean="0"/>
              <a:t> </a:t>
            </a:r>
            <a:r>
              <a:rPr lang="en-US" dirty="0" smtClean="0"/>
              <a:t>     Community networks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Outreach/”</a:t>
            </a:r>
            <a:r>
              <a:rPr lang="en-US" dirty="0" smtClean="0"/>
              <a:t>In-reach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Public library</a:t>
            </a:r>
          </a:p>
          <a:p>
            <a:pPr lvl="1"/>
            <a:r>
              <a:rPr lang="en-US" dirty="0" smtClean="0"/>
              <a:t>PAC</a:t>
            </a:r>
          </a:p>
          <a:p>
            <a:pPr lvl="1"/>
            <a:r>
              <a:rPr lang="en-US" dirty="0" smtClean="0"/>
              <a:t>Rotary</a:t>
            </a:r>
          </a:p>
          <a:p>
            <a:pPr lvl="1"/>
            <a:r>
              <a:rPr lang="en-US" dirty="0" smtClean="0"/>
              <a:t>Former students/business</a:t>
            </a:r>
          </a:p>
          <a:p>
            <a:pPr lvl="1">
              <a:buNone/>
            </a:pPr>
            <a:r>
              <a:rPr lang="en-US" dirty="0" smtClean="0"/>
              <a:t>                             professionals</a:t>
            </a:r>
          </a:p>
        </p:txBody>
      </p:sp>
      <p:pic>
        <p:nvPicPr>
          <p:cNvPr id="5" name="Picture 4" descr="E:\Ajisai 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27660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can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229600" cy="685800"/>
          </a:xfrm>
        </p:spPr>
        <p:txBody>
          <a:bodyPr/>
          <a:lstStyle/>
          <a:p>
            <a:r>
              <a:rPr lang="en-US" dirty="0" smtClean="0"/>
              <a:t>Organize a calendar of </a:t>
            </a:r>
            <a:r>
              <a:rPr lang="en-US" dirty="0" smtClean="0"/>
              <a:t>“</a:t>
            </a:r>
            <a:r>
              <a:rPr lang="en-US" dirty="0" smtClean="0"/>
              <a:t>yearly</a:t>
            </a:r>
            <a:r>
              <a:rPr lang="en-US" dirty="0" smtClean="0"/>
              <a:t>” </a:t>
            </a:r>
            <a:r>
              <a:rPr lang="en-US" dirty="0" smtClean="0"/>
              <a:t>events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2057400"/>
          <a:ext cx="7772400" cy="4593280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2590800"/>
                <a:gridCol w="5181600"/>
              </a:tblGrid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October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Sister</a:t>
                      </a:r>
                      <a:r>
                        <a:rPr lang="en-US" sz="2800" baseline="0" dirty="0" smtClean="0"/>
                        <a:t> City Exchange (MS)</a:t>
                      </a:r>
                      <a:endParaRPr lang="en-US" sz="2800" dirty="0"/>
                    </a:p>
                  </a:txBody>
                  <a:tcPr/>
                </a:tc>
              </a:tr>
              <a:tr h="96932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January/  February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Concordia Language</a:t>
                      </a:r>
                      <a:r>
                        <a:rPr lang="en-US" sz="2800" baseline="0" dirty="0" smtClean="0"/>
                        <a:t> Village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Elementary School Event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March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Doll</a:t>
                      </a:r>
                      <a:r>
                        <a:rPr lang="en-US" sz="2800" baseline="0" dirty="0" smtClean="0"/>
                        <a:t> Festival at city library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Sister School Exchange(HS)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April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Field Trip to IL</a:t>
                      </a:r>
                      <a:r>
                        <a:rPr lang="en-US" sz="2800" baseline="0" dirty="0" smtClean="0"/>
                        <a:t> (HS)</a:t>
                      </a:r>
                      <a:endParaRPr lang="en-US" sz="2800" dirty="0"/>
                    </a:p>
                  </a:txBody>
                  <a:tcPr/>
                </a:tc>
              </a:tr>
              <a:tr h="10801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JNHS Induction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Ceremony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Elementary School Children’s</a:t>
                      </a:r>
                      <a:r>
                        <a:rPr lang="en-US" sz="2800" baseline="0" dirty="0" smtClean="0"/>
                        <a:t> Day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Can Do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467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Have your contact information ready</a:t>
            </a:r>
          </a:p>
          <a:p>
            <a:pPr lvl="1"/>
            <a:r>
              <a:rPr lang="en-US" dirty="0" smtClean="0"/>
              <a:t>Business card</a:t>
            </a:r>
          </a:p>
          <a:p>
            <a:pPr lvl="1"/>
            <a:r>
              <a:rPr lang="en-US" dirty="0" smtClean="0"/>
              <a:t>Pamphlet</a:t>
            </a:r>
          </a:p>
          <a:p>
            <a:pPr lvl="1"/>
            <a:r>
              <a:rPr lang="en-US" dirty="0" smtClean="0"/>
              <a:t>Website</a:t>
            </a:r>
          </a:p>
          <a:p>
            <a:r>
              <a:rPr lang="en-US" dirty="0" smtClean="0"/>
              <a:t>Find local place to host an </a:t>
            </a:r>
          </a:p>
          <a:p>
            <a:pPr>
              <a:buNone/>
            </a:pPr>
            <a:r>
              <a:rPr lang="en-US" dirty="0" smtClean="0"/>
              <a:t>    annual “Event”</a:t>
            </a:r>
          </a:p>
          <a:p>
            <a:pPr lvl="1"/>
            <a:r>
              <a:rPr lang="en-US" dirty="0" smtClean="0"/>
              <a:t>Library, Turn off TV week</a:t>
            </a:r>
          </a:p>
          <a:p>
            <a:pPr lvl="2"/>
            <a:r>
              <a:rPr lang="en-US" sz="2800" dirty="0" smtClean="0"/>
              <a:t>Display</a:t>
            </a:r>
          </a:p>
          <a:p>
            <a:pPr lvl="2"/>
            <a:r>
              <a:rPr lang="en-US" sz="2800" dirty="0" smtClean="0"/>
              <a:t>Hands-on learning</a:t>
            </a:r>
          </a:p>
          <a:p>
            <a:pPr lvl="2"/>
            <a:r>
              <a:rPr lang="en-US" sz="2800" dirty="0" smtClean="0"/>
              <a:t>Service project</a:t>
            </a:r>
            <a:endParaRPr lang="en-US" dirty="0" smtClean="0"/>
          </a:p>
          <a:p>
            <a:r>
              <a:rPr lang="en-US" dirty="0" smtClean="0"/>
              <a:t>Integrate with other subject </a:t>
            </a:r>
            <a:r>
              <a:rPr lang="en-US" dirty="0" smtClean="0"/>
              <a:t>areas 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                                                  </a:t>
            </a:r>
            <a:r>
              <a:rPr lang="en-US" sz="2400" dirty="0" smtClean="0"/>
              <a:t>(and see where that takes you)</a:t>
            </a:r>
            <a:endParaRPr lang="en-US" dirty="0" smtClean="0"/>
          </a:p>
          <a:p>
            <a:pPr lvl="2"/>
            <a:endParaRPr lang="en-US" sz="2800" dirty="0" smtClean="0"/>
          </a:p>
        </p:txBody>
      </p:sp>
      <p:pic>
        <p:nvPicPr>
          <p:cNvPr id="4098" name="Picture 2" descr="http://www.japanikuiku.com/wp-content/uploads/2009/06/b-0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362200"/>
            <a:ext cx="2628900" cy="272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Can Do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r>
              <a:rPr lang="en-US" dirty="0" smtClean="0"/>
              <a:t>Connect with the lower levels</a:t>
            </a:r>
          </a:p>
          <a:p>
            <a:pPr lvl="1"/>
            <a:r>
              <a:rPr lang="en-US" dirty="0" smtClean="0"/>
              <a:t>Find an elementary staff member to connect with</a:t>
            </a:r>
          </a:p>
          <a:p>
            <a:pPr lvl="1"/>
            <a:r>
              <a:rPr lang="en-US" dirty="0" smtClean="0"/>
              <a:t>Create a “program” for the elementary/middle school experience</a:t>
            </a:r>
          </a:p>
          <a:p>
            <a:pPr lvl="1"/>
            <a:r>
              <a:rPr lang="en-US" dirty="0" smtClean="0"/>
              <a:t>Involve the MS/HS students</a:t>
            </a:r>
          </a:p>
          <a:p>
            <a:pPr lvl="1"/>
            <a:r>
              <a:rPr lang="en-US" dirty="0" smtClean="0"/>
              <a:t>Find a small funding source to get started        (PTO, local grants, etc)</a:t>
            </a:r>
          </a:p>
          <a:p>
            <a:pPr lvl="1"/>
            <a:r>
              <a:rPr lang="en-US" dirty="0" smtClean="0"/>
              <a:t>Make it happen! </a:t>
            </a:r>
            <a:endParaRPr lang="en-US" dirty="0"/>
          </a:p>
        </p:txBody>
      </p:sp>
      <p:pic>
        <p:nvPicPr>
          <p:cNvPr id="3074" name="Picture 2" descr="C:\Users\Owner\Pictures\Microsoft Clip Organizer\hh0236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953000"/>
            <a:ext cx="1494015" cy="1600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59436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smtClean="0">
                <a:latin typeface="MS Gothic" pitchFamily="49" charset="-128"/>
                <a:ea typeface="MS Gothic" pitchFamily="49" charset="-128"/>
              </a:rPr>
              <a:t>七転八起</a:t>
            </a:r>
            <a:endParaRPr lang="en-US" sz="3200" b="1" dirty="0">
              <a:latin typeface="MS Gothic" pitchFamily="49" charset="-128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Steps Forward, 1 Step Back….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How we sustain our program:</a:t>
            </a:r>
          </a:p>
          <a:p>
            <a:r>
              <a:rPr lang="en-US" dirty="0" smtClean="0"/>
              <a:t>We stand together as a K-12 World Language program:  always</a:t>
            </a:r>
          </a:p>
          <a:p>
            <a:r>
              <a:rPr lang="en-US" dirty="0" smtClean="0"/>
              <a:t>We build on the unique strengths of each language program offered</a:t>
            </a:r>
          </a:p>
          <a:p>
            <a:r>
              <a:rPr lang="en-US" dirty="0" smtClean="0"/>
              <a:t>We are a “part” of the “whole”:  constant, consistent and creative</a:t>
            </a:r>
          </a:p>
          <a:p>
            <a:endParaRPr lang="en-US" dirty="0" smtClean="0"/>
          </a:p>
          <a:p>
            <a:pPr algn="r">
              <a:buNone/>
            </a:pPr>
            <a:r>
              <a:rPr lang="en-US" b="1" i="1" dirty="0" smtClean="0"/>
              <a:t>It “is” what we do………..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We Truly Believe All </a:t>
            </a:r>
            <a:r>
              <a:rPr lang="en-US" b="1" dirty="0" smtClean="0"/>
              <a:t>Students “CAN” Learn a 2</a:t>
            </a:r>
            <a:r>
              <a:rPr lang="en-US" b="1" baseline="30000" dirty="0" smtClean="0"/>
              <a:t>nd</a:t>
            </a:r>
            <a:r>
              <a:rPr lang="en-US" b="1" dirty="0" smtClean="0"/>
              <a:t> Language </a:t>
            </a:r>
            <a:br>
              <a:rPr lang="en-US" b="1" dirty="0" smtClean="0"/>
            </a:br>
            <a:r>
              <a:rPr lang="en-US" b="1" dirty="0" smtClean="0"/>
              <a:t>(and a 3</a:t>
            </a:r>
            <a:r>
              <a:rPr lang="en-US" b="1" baseline="30000" dirty="0" smtClean="0"/>
              <a:t>rd</a:t>
            </a:r>
            <a:r>
              <a:rPr lang="en-US" b="1" dirty="0" smtClean="0"/>
              <a:t>, 4</a:t>
            </a:r>
            <a:r>
              <a:rPr lang="en-US" b="1" baseline="30000" dirty="0" smtClean="0"/>
              <a:t>th</a:t>
            </a:r>
            <a:r>
              <a:rPr lang="en-US" b="1" dirty="0" smtClean="0"/>
              <a:t>…….)</a:t>
            </a:r>
            <a:endParaRPr lang="en-US" dirty="0"/>
          </a:p>
        </p:txBody>
      </p:sp>
      <p:pic>
        <p:nvPicPr>
          <p:cNvPr id="4" name="Picture 5" descr="DSCF0022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09800"/>
            <a:ext cx="4953000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48400" y="2438400"/>
            <a:ext cx="2133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Comic Sans MS" pitchFamily="66" charset="0"/>
              </a:rPr>
              <a:t>And should not be denied the opportunity to do so from early on in Elementary School</a:t>
            </a:r>
            <a:endParaRPr lang="en-US" sz="2400" b="1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atin typeface="Comic Sans MS" pitchFamily="66" charset="0"/>
              </a:rPr>
              <a:t>Gracias  </a:t>
            </a:r>
            <a:r>
              <a:rPr lang="ja-JP" altLang="en-US" sz="4800" b="1" smtClean="0">
                <a:latin typeface="Comic Sans MS" pitchFamily="66" charset="0"/>
              </a:rPr>
              <a:t>　</a:t>
            </a:r>
            <a:r>
              <a:rPr lang="en-US" sz="4800" b="1" dirty="0" err="1" smtClean="0">
                <a:latin typeface="Comic Sans MS" pitchFamily="66" charset="0"/>
              </a:rPr>
              <a:t>Danke</a:t>
            </a:r>
            <a:r>
              <a:rPr lang="en-US" sz="4800" b="1" dirty="0" smtClean="0">
                <a:latin typeface="Comic Sans MS" pitchFamily="66" charset="0"/>
              </a:rPr>
              <a:t> </a:t>
            </a:r>
            <a:r>
              <a:rPr lang="ja-JP" altLang="en-US" sz="4800" b="1" smtClean="0">
                <a:latin typeface="Comic Sans MS" pitchFamily="66" charset="0"/>
              </a:rPr>
              <a:t>　</a:t>
            </a:r>
            <a:r>
              <a:rPr lang="ja-JP" altLang="en-US" b="1" smtClean="0">
                <a:latin typeface="Comic Sans MS" pitchFamily="66" charset="0"/>
              </a:rPr>
              <a:t>ありがとう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95600"/>
            <a:ext cx="8229600" cy="2895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altLang="ja-JP" sz="4800" dirty="0" smtClean="0">
                <a:latin typeface="Aharoni" pitchFamily="2" charset="-79"/>
                <a:cs typeface="Aharoni" pitchFamily="2" charset="-79"/>
              </a:rPr>
              <a:t>Questions </a:t>
            </a:r>
          </a:p>
          <a:p>
            <a:pPr algn="ctr">
              <a:buNone/>
            </a:pPr>
            <a:r>
              <a:rPr lang="en-US" altLang="ja-JP" sz="4800" dirty="0" smtClean="0">
                <a:latin typeface="Aharoni" pitchFamily="2" charset="-79"/>
                <a:cs typeface="Aharoni" pitchFamily="2" charset="-79"/>
              </a:rPr>
              <a:t>or </a:t>
            </a:r>
          </a:p>
          <a:p>
            <a:pPr algn="ctr">
              <a:buNone/>
            </a:pPr>
            <a:r>
              <a:rPr lang="en-US" altLang="ja-JP" sz="4800" dirty="0" smtClean="0">
                <a:latin typeface="Aharoni" pitchFamily="2" charset="-79"/>
                <a:cs typeface="Aharoni" pitchFamily="2" charset="-79"/>
              </a:rPr>
              <a:t>Comments?</a:t>
            </a:r>
            <a:endParaRPr lang="en-US" sz="4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In the Beginning…..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History</a:t>
            </a:r>
          </a:p>
          <a:p>
            <a:r>
              <a:rPr lang="en-US" dirty="0" smtClean="0">
                <a:latin typeface="Comic Sans MS" pitchFamily="66" charset="0"/>
              </a:rPr>
              <a:t>Community Survey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Community Connections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Community Activities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5122" name="AutoShape 2" descr="data:image/jpeg;base64,/9j/4AAQSkZJRgABAQAAAQABAAD/2wCEAAkGBhQQERUTEhQVFRUWFBcYGBgXFxoYIBcaGBkbGBkeHRoYHycgGx4jGh4YHzAhJCcpLSwsGx8xNTwqNSYrLCkBCQoKDgwOGg8PGjQkHyQuLDIyNCwvLCw2Ni0qKiwwLCw1Ki8sMCw2NSksLCwsLDIsLCwvLCwpLC8uLCksLywsLP/AABEIAOEA4QMBIgACEQEDEQH/xAAcAAADAQADAQEAAAAAAAAAAAAABgcFAgMECAH/xABOEAACAQIFAgQDBQMFCwwDAQABAgMEEQAFEiExBkEHEyJRMmFxFCNCUoEzkaEIFWJysRckQ1NUY4KSstHSFiU1c5Oio7PB0+HwRHSDNP/EABsBAAIDAQEBAAAAAAAAAAAAAAAEAgMFAQYH/8QAOxEAAQMCAwQJAwIEBgMAAAAAAQACAwQREiExBUFRcRMiMmGBkaGx8FLB0RThIzNCcgYVYoLS8SSSwv/aAAwDAQACEQMRAD8AuODBgwIRgwYMCEYMGDAhGDHCaZUUsxCqoJJJsABySTsBiV9X+PMML+Rl8f2qU+kPv5eogadIX1SG5tYW+RwIVWZgBc7Ac4RuoPGjLaS484zuDbTANfcj4yQnI/NfjnCGnQOdZ2FbMp/Ih1X8thY223EKALfmxc32+e71kHgrltJYmIzuN9U519wfgACdvy/vwISgfG+vrCBluXFt7FnDy72uR93pCng7n+3HlSPqSrlWOSqipWK61QyxRsQ29tEQaS4AJ9Q2s3fGr4idbMWahpD5MMJCO0Z0lioH3aafgReDbki2wG89FOo/CMNxUr5Bi0CRmrY4nYdSnk+C2ZypabNnOtbOuqZwdQsw3cahyNwL48mZfyf6WmTzJ8xMacanjUC/sPXufkMdfRvXkuXyKsjs9KbKyMS3lDgMnJAH5OCOLbYyOoM9fMKhqmTvtGnIjQfCBcnc/EfmTjgpXmTAVJ1bGI+kHwrzx9AZQSP+dJhe25pJABfuSdgPmcNVB4MVYjH2TOG8jfy9BkC2JJ/BJp5ve3e+E7DB0D1C1DWR+oiGZ1jlW4C3b0q++w0sRc7bX9rYsmoyxuIG6pgrxI/C4WutFum+qKTSYqpKi4K281H0gWsSKhV3PuLnn33E8Ys1of8ApHLvQAt3VHi52uWOpCSe3p/jj39Z+KUskjwUTeXGjFTMLM0hGx0cgLf8W5Nu3BVf+WFdcn7ZPc/0gePla37sUsppHjEAr5KyKN2EnNUTp/x1y6pAEjtTP7Sr6b2ubOtxb+tpv7YoEFQsih0YMrC4ZSCCPcEbHEO6cynLs2f7NWU6Q1BQ6J6ciHzbWBHlgaA4WxtpINmO2OVX4T5plLPNlNUXTny76XYAg2KEeXIR+hI2A3tilzS02KZa4PGJuiueDEb6d8eTE/2fNoGhkX0tIqHn3eI+pdt7re/YAHauUNfHPGskLrIjC6shDAj5EYipL0YMGDAhGDBgwIRgwYMCEYMGDAhGDBgwIRgwYMCEYWutev6XKotc7XkIukKka33tsOy+7HbY8nbGN4meKMeWR+VDplq32RBv5d9tTgfwXkn5YQ+m+iVe2adQzm7kNHFKd5Ao21oBqI4tGo9r86SIXnFJmvVUgZ/72ob3XnRsWAIBN5n5BbYD+jsMbudU1P08q0+XKDVSLqkqJQHdEvsBtpGo3FhYAC5BJBw60/ibliKqJNoVQFUCCZVUDYD9mAoA/QDEv60qPtGY1DowkVvLKMCCDH5albEbWvq/ji2NrcX8Q2G++SplLy20IxOOQAz9FgzsZG1Ss8jHlpGLE/qT/DG10z1VVULqYWZ4rjVCzEqVuSQt/wBmdybi2/N+Me3p/oieqIKJ6fzt6VH69/0vij5L4a08IBmvM4tzso+ijn9b8DjHJq1kgwU8dx9RyHhvKYp9lPpzjrZbH6G9Y+OeEeqktJkk1S7FVeR2dmOkFzdiW9R97X3PscM2W+FlTJYsqxjY3kbex/orfcext/usEFOsahUVVUcBQAB34GOzC953AB8h5N6vtn6pnHSRuJhgbc739c+uQ8lN6fwfFjrmF/6Md9vnqONCl8KKdVs0spP9HQgt9Crf24cK7MY4E1zSLGvuxCj+OPHUdUUsao71ESrILoS4swHJHvil1PEe3nzJPuVeyvqh/Ly/taB7BL03hVTlSFkmB7ElGH6gKL/vxm1Pg8pUhZgSezRi38GviiRSh1DKQysAQQbgg7gg9xbHPHRSxDQW5EhcO0qk9p1+YB9wo/XeEs8YtGI5BwNLaTxe9nsOduT/ALljMumJqc2kR03/ABDY88NweD+7H0PjjJGGBDAEEWIIuCDzti5hmj/lyHkesPXP1VD30s/8+Bp729Q88svRfN9BKaaogmYlRHPGxYC9l1gPx/Q1bYbM58XqqViKZUgjB9JZdbsN+b+lb7ekAkW5OH/OPD6mnBKL5L/mTj9U4t9LYm/UPh9PTXJXUgHxx7gf1hyv9nzxMVfXxVTcuLdPEa+6rOzWujw7Pkz+l9geQPZPjZYucdSyVy6K5IqlNt9AikQdzHInB+TBlNhcY82VUNdlSHMMpkaelLHzYmUkx6ASVnjW19Km/mIRyD6QRjzywFef34efBmuK1c0O9pIRJ2sDGwUm3uQ4/ccPTRRGMSwm481kwSzslMFQ2zhxFim3oDxSps2XSCIqgfFCzAk2FyUP41/iLG44JdMSPxE8Gg16zK7w1CWbyozoVtI5j020P9DY27E3Po8N/FvzSKHMrw1it5YLqV808WbaySdt7BiRbc2witBVTBgwYEIwYMGBCMGDBgQjBgwYEIwg+KXiYmWRGGL11cq2RB/g77B2t/Adz8sbPX/WseVUjTOQZDdYUN/W9thtwo5J22+ZGJz4V9FPVzNnWZE62cyRBgEBsARKbcKOFGw9N9xa4hezw08MvsatmeZXaos0oVzcxcsXcsd5Tzv8P9b4UzOc6krZ2qJSSWJ0Am/lpclUX2sOT3NyecWvqTM6erpaqliqIWlaF00B1YgstlGkG5JJAt88RnIsnepdFRCWbhf7b+wHvi+KaKAGSTdoOJ7lTJST1bmww79TuAG8nguqgy15mCqrEk2AAuW+gGKp0p4ZJEA9SATyIh8Iv+a3xG/tt9cb3S/R8VEob4pStmf+0KOw/ibb4YMJyGSpdjn8G7h+StON0NCwxUep7T955cByz4rjHGFAVQAALAAWAA4AA4GFHMusppapqTLoklkjv5skhYRxkbaTp3Jvcc87b2Nvf17nDUtBNJGwWSwVD31OQvp/pAEkfMd8KFb0wscmXZf955U7SyzPcK0sipqsbeoAfPswsbi4mTuCyZpHXsO71K1ZswzaiHmzpDVRCxkWIFXQWOrTxqttvZr27bkN2S5ulXAk8V9Di4uLEWJBB+YII9ttsKmT5G2XPXszSJRrGphDSa1+AmRrXLBg23a9++1vd4Y07plkAe+4ZlBFrKzEr9bj1X9mGAIiLg6x79e4/ddfifkjVNCzKwBgJmsfxBEbUL9jpJI+lu98JOceH0iUlKySo5ZwncC9Q66CDvcAkX+t8WKRLgj3FsT+OOV8ukoxtVULqY1HxMsLBoWA0+rUoABA3I+dsLTRNJJO8ey2aad7WhoOQPv89V01/VL9OUsEU9M88VredEwsHZmdkYN8Nr+k/iHsQRhr6R6zp80iMlMx9LaXRxpdDvbUtzyNwQSDv3BA7qaSDM6P1KskUyWdDva/xKfZlP0II7HEL6hyKp6czBZaRjoYfdMw9Mq39UEttiwAFjsSLEWI2ZbYNFtEhK4hxLvFfReDGH0d1ZHmdKlRH6Sbq8ZILRupsytb94va4INhfG5iS4jH5jrq6VZUaNxqV1KsPcMLEbe4Jx83g1GQ19SlLLqeAgFXuyzxOokQOoI9YDDdbbjbk4mxhebBQe8MF3Ky9UeHcVTd4bRyHcj8L3NzcDcH5j93fEoqqGpoZX0NJAzLoYL6W03vs430ki91O9h7bXrJc0Wqp4p0+GWNXG4NtQva42uOD8xjz5/03FWJpkHqAOlxyhPt7j5HCnRujdji8RuP796021DJ2dFVZjQOHabyO8dx8FBY+oapSGFXVAg3F55G/gxIP6g4763LP5+BR9CZgkd4pfhFWqDdJOwkAFw+221rC47upempKSUo435BHDj8y/8A3bHT0g5XMKQgkH7Qg2JGzXBG3YjY41Q6GphMkYsRqOHcfssGSGooakRSnE12h3EcQfcbk5eEXiO8l8uzBmWriYqhkFmkCj4WJNzIpvzuRbkgk1bEo8ZPDU1KnMKQP9qiCllS95FW1iu9w6DcW5AtzbG94VeIi5rTWkIFVELSqARccK47WPcDg34BF0k8nnBgwYEIwYMGBCMcJ51RSzEKqgkkmwAAuST2AG+OeJR48dXPDDHQU5vNVfEF3byydIUDm7vsD/RYD5CEopKep81eWRmSgpE1EEH9mpvYqCfXJ6iSOy27AY49SdUvXsBbyqZQFip12RUAspZRsWt8rAbD50bL+izlmQz08f7doJHkZTa8jJ6rG42AAUHa4W/c4kdOmqwXggW+mG6VrOs+TRoukawynDFFq42y9vFejLsp851RUDEsAqgDck7Ae2+Ll0r04mXwFnsZCpaRgCbAb6RbcgfIbnGL4adLCNBUuN2FogbGy92+RO4+n1w+4zsRqJOncLfSOA/JW49raKH9HGbnV54u4cm6d5zSSPGfKjxVE/8A8Kj/ANrG3kfWlFW2FNUxSMQToBs9hsbxtZx+oxOfFjw/8nXmFGjEE6qmFBcEHmZQOCPxAc/FtYnEyaNXsw55VlNiPmGG4xYTZYs1SYXWc3Lir74p7UStvpSohZiATZQ25Nu3H78a/UfTMOYxKH1KVOqORNmQm3BPYi1x9O4BEUfxLlOXyUNZqk1KoiqSbnZ0IWXbmwb7y++1xycXrKKkS08Ui30vEjC+xsygi4+mDUqbS2RxtmCB90qv4eyzlRW101REu/l6RGGPa5Vt7Hfff5je7jBAsaqiAKqgKqgWAA2AA9gMdmFnrDrD7Lpgp1E1ZKD5cd9kXgyykfDGv72Ow7kcc5rGlzjYBXsjAPVGZWxmue09IA1RNFCGNlMjqlzzYajvhF6h62y9phNTVka1Mdk8zRK0MisQfLllRTHpuR6tXoPcb46cr6aEbmeeR6mpYHVNKb2vYlY1+GNL3sANgbcY2Agtawt3HbHlaj/EkYdhjZccb2+y1IqNzesTZJ+XeKSxVTtBC8sbljURxlSgmFgXilZtLB+4HYX77aWbdc0ebxNQVSy0TTW8qSQKy+YCClnRiobV2JG3cEjE/o6kBJpnI9U08jEcD1sNgO1lGOUriW8MsUsZeLWFljKakbYMt+RfvjTbWyNJ6vVGv/enotn/ACmCWJhdJaRwuBlby19V5+nc+qMpqzLZw0beXVwDbzQvezD4h8Sm3B5AJx9I5bmCVEMc0ZukiK6n3DC4x82Zp5kkdNUuCxOujnfQFvLTkmInSNyYCguTvoP5cVTwOzbXQvTGwNNK6j5pITKhO57sw7bAfPGw08F4xgMcjoXbtPx4FPeb51DSRNNUSLFGvLMbfoO5J7AXJx829T5+1bJU1silPNTSiEkmNFXSg3PJPqIFt2Pvj19Q56+ZVDzyuzxeY32eM30IgNlYIQPUwF9RF9x7beHp3JWzap8vcUsRvKyndzvpUfUj9Bc+ww098dFCaiY2yyS7nOqpegj0BzPJVCh6umMEFDlqIrQRxxz1DqGijYKFdYghtM+vVuDp9J5uDjc8NM3q6kVLVMnnRLNogl8pYhJp1CXSqk3UP6Qfl8jab9UdVoirSUo0U6+hjHsZgpsYYD7HcPLwu+5OzduW+KVbTW8uCmFOostIgK6UFrAS8l+bkggkk232ydn/AKuqvM9tm7m7+ZPE8Fo1EsMNmE5/Pl1ZeochjrITG433KN3VrbH6e47jEPrqWfL6sOFQSxFrB11AMykK4HfY6h87fTFz6ez2Oupo6iI+iRb2PKnhlPzVrqfmMYvX/S4qoTIg+9jF9gPWvdSfluR89u+LpAWO6VniOI4fhP0z2zM/TSnI9k/S7ceR3+an1F4uV0Z+8EMwuNipjNhyAymwv7kHC9nNUuXVcOcZaNNPI+iaAbeU5HridQbWcamW2wK3FrDHjqItJ+XbGz0VRx1M8lFNfyquFkI3/aRfextsRYqA5+ew4JxrSRRuiE0WhXn45Zoqh1NUDrAkeI+ZK55Lm8dXTx1EJvHKgdeL2I4NuCDcEdiCMe3EU8E87loquoyeqNmV2aIE8Mvxhb8qygSC3YMe5OLXhFaCMGDBgQvx2AFybAck9sQjoGIZ1n1RmLhjBAdUeq2x+CEHbsoZ7e4F773fvGfqEUeVTWJDz2hS1/x318EW+7D/AK2HfCBBStl/T9PCNSvXSmSU7j0ab6d7EXRYxbcEauzY60FxsFFzg0Fx3J0zvxjhjcpTQmoAJBcv5aG1x6TpYuPnYA9r4TujchFXV2VNETOzlNWry4r306rAnc6RtexHsThZhjuQMWzw0yUQ03mkWeU344RdlH67t25Htgr4g0tgB1zdyG7xPsmNkTuLJKxw7PVZ/cRmf9rfdN6i22P2+F/rnP2oqRnjBMrERx2F/W+wNrG9hc27kAd8LNZ0bBBD9qzSqnaRgus+YQA5/CgQXPsB7LfYcRJSb5bGwHPcqKcfO/XvSX82VpRFtTT6nhN76SLeYm5J2J1C/Y97GzHSVNErloKuuoGvZWlBdHswN2HcEX9JIAtc/Pu6/iq3o/KrlRwpV6esi3AkAJUSIN7OLpqFgNQNm4xG9wl5HtmYWu89VNZIwwIO4IscWnwY6jNRRGmkN5KQrHxa8RB8k+3wqV/0N/cxOmqBIoYd+3sRyMOHhLW+TmyLewnhkjIsfUyWkXccGwbnsMcac0nRPLJMB3+4V6mk0qWPABO3y3xKukKcy+ZXzKPPq2L6u4h28lB7AIFNufhvcjZ767NssriP8jqP/KfC/lsYWGJVAAEaAACwACjYAcY83/iWdzIWxj+o5+G719F6mhYC8k7l6MY1V1Dqlenp4J6mVbBxEnpjLKSA8jkIptva/wAudsa086opZ2CqouWYgAAckk7AYSekPEeOimqo44Wq4pJ3n+0RAISz6boRJpVtO4DBv07jz+x6KKpkd01w0DlnzT07pBZsQuT4+iUsqCS0wgYWKr5ciEWZWUWYEHcEHf8A+cd2YVzK6NJLLUTCMQQxnTe1wQqqii1zp3t7c7YfpepMozOoSKtojDI5ASWUKuo7jSZoXuOfhY2JI72xpZ/4aJTRpUZTEkdRCxbSSzCojI9cbM7cmwKknYjte49iaMlrnRPuDnbcTwurn7VLQ1skVpGiwJ3d9ksDKNXSepkUSxyyzt6ASZI6p1Y3HfQNGoH4RbjHp8C7GorLd4af+LS42OnJxJ0xM4BAaDMWAPIvJUnf54wPBSqSnirquVrRxpAhsCfhUsd77m76bfTGo3QXXlpB/FDuf2U86ly+WgMtC12liYIpVba42GpHAF7XXa1zY46aWrrBT/Z4P72hO72Y65C1gxZvi4AGkaRbsbkmvP0dJnxetnd6a4C0mwbSl7kstxqDb7XF7kg204xx4N5j/jqP/wAb/dhq0FQG9PnbThzSo6ZgJpxk7jqp7DSpThVRWkkayIoF2difhUDgEnge/fFY6U8FwyCTM2Z3YKfs6MUSPvpZla8h4vuADe1+cMvQXhxHloMkjCepcWaUrYIvOiMfhW/J5Y7m3AcsSlnxdVmTVZBTBnWfm7isrpnpyLL6daeEsY1ZyNZuRrYsRe2+5PONXBgwsnFHfErpowTGRR6JSWX5Ny4/Ukkfr7Y7PBzKC9RJVEgKsbRoLi7FiC5tzZbKL8XJ53tQes8n+00jqPiX1r9Vvt+ouP1+WIFPAI31J6DyGX0kfqu/I/hgpcWJ1MDkesPuPPNX7QwOiZXOF3N6jrcuq7y6vgm7xxyc0dVS5tBcOJFWS3dk9SG9iBdQym/sNub17JM3jq6eKohN0lQMvyuODbgg3BHYgjEjybOZM1pajK6tzI8kJankNtZeOzhDe2ogqDcm5Aa5PI1f5PnUHm0MlKxOumk25PokuRYk9mDiw2At74k5pacJSrHh7Q5uiquDBgxFTUU8byazMsvy4A+qzki17Sv5ZsT7KjHf5c4afFvIb0MUkK2WlYHQgACxFdBsoHC+niwAue2FTK4DW9XzOQummVjZrt+zjWFSu2x1ur/Lfe/Lr1t4lpRM1PFH504A1BrqiBhcaj+I8ekdjyMSZfEMOqhJhwnFopZ0/QmeVUXl2VQf6x5/Qb84+h6eARoqKLKqhQPYAWHPyxIvDShE1b5nlpGq65dCAlEJ9KhdXw7nUP6pt8rDinGZZpJCN9v/AF/e6ekjFPSwU7TfLEebzf2sk7xSBFGkgUsIqmGR7WuFUkHn5kD9cenrbLXrqJTTaZGV45kW4IkCm9tVwLEG9772t3uGOqpVlRo3AZHUqynggixH7sKA8PZIB/eVdUQgElUYiSMXBuNBsNyb3N7c84kQsyRhucrgrqmiqJoKmXNSkNMYyFgXQxTfZvMsfvL2AtySNhtj2dB0jTZVHHUrqV0ZQGF7xG+i9/6NrdrWtjxTdF1tawGYVaGEMpMMClQ9geWIBG9vzd7aTY4eI0CgACwAsAOwGABcjYS659dSvnDrPox8qq9F9UE+pon2vqW2tWH5rEG/fkdwM7L8x+zVNPUXYCGoidipsdGoLIL3AsUJBvtYm+2LP4y5I1RlrSICz0zrOAO6rtJ3H4Cx7/DYbnEOdQ6EDcMtvqCMRIsUhUMEMrXjT8fsvpbqek+0UFTGjC8tNMisePXGwB27b32wo5BWedSwSWtrhja172uoNr97cYYfD3OPtmWUsrXLGEK97bvHeNzZdrFlJHyI44wp5ZSiirKmh3CBvtFOD/ipTd1U+yS6hb2YHck48/8A4jpzJTiQf0n0PwL0tE/C+3FYHiTWGRoKMH0yapZgL7pGV0AnjSz3/wBUcd8dEAFgAAOw2xpdeRla6nfa0lPLGPcFHVyf1DAfvxnYyKYAU8YGlifG5/FvBe32OxvRufvv7AWH38VwqKdZFKuAykWIONvo3ruXLHENSzS0NgqsfU9NubXtu8Q47lRa2wscfHkzj/8Azzf9VJ/snGjS1D4njDoVftKhiqoiXjMA2O//AKVx6mWL+bKsppETUtQ94wpBDxu7MoBAYtctyLk873xEuhqaonggp4oHmVZWnkRvTGZGsq6zx5YRE9J9RJkA5GNzqOnnyigiMU5+w1iQxNE5djTtIhkdoje/lkB7rf8AEecVnpXKoaeliSnsUKh9Q/whYA6zfe7bH5Cw7Y9QRdfLZWOkOHQfMkhdT5nVwBRV13lM5W1NRoC+m5JOsspXgi9yDbg7jHDLuoapA8lJUyVkUJvJBUR6ZQjG+oNuz239Xb2ONXrR/suYJUSF0hmpvs3nRgEwPr16twd7bC29tRG4scqhqI8uknrKisiqpfKEdOUkBaYWO8gQ3b1KFuxPw83C2jvSjrh5z9f3+1lSclzdKuBJ4vgcXF7XHYg27g3B+mPdhf6Cyl6Wggik2cKWItbSXYvY/MXt+mGDEwn2EloJ1RgwYMdU0YgvXOVinqpUUWUNde/pYah+g4332xesTDxfobNHLY+qNlO210Oob+51H9FxU53RyMl+kjyOR905Ts6eKam+tht/c3rD29Ui9JxlswpAoJP2hDtfgG7HbsFBJ+V8bfTA/m/quog3CVXmFfh/GPtA+gBDKAN/hxp+D+QI8pq3kiZlUiONWDPHq2Z3HKEi6gc2Le++V4zUxpc5y6sUJ6im3BLQyqbt8tLoAb39P0w7UyCSQkLJpIjFEGu1VwwY67D3wYXTSiXhRWKMwzmqAWTQJXVgQdS+bI9g++zBV3F+B7YUvOZyZHN3cl2PuzHUTt9cN/8AJ2pRLS18bX0uyKbezI4NvnY4WMyyxqWeSmk+KJtN7W1L+Fh8itjh6hLQ831WbtFrjGLaXzVO8IKcWmfvaNbfXU2KRhI8KaYLTSuOTLp/RUUj/aOHfGTTHFHi43PmSvRbSGGoLPpDR5NARgwYMMLPRgwYxM962oqEgVNTHGx4Um7d99KgsBcEXta4wIWxNEGUqeCCD9DseMfMud5CcvqpqRjcRtqjP5onN0P1Hwn5j6Y+gcj64oq06aepikb8mrS21twjWYjcbgWwoeNfTPm06VsSEyU1w+lbloW+Ljc6D6x2A1nuTjjhcJepi6WMjeunwIzAeRU03BimEgFreiZbjfv6lcfIAe+N/wAROmnlRKylUfa6Y6l7edH/AISFiTazC5HseLXJxMfCfMRFmsW4tUQvFe17kWlXftfSf3DH0BiBa2Rha4XBUqaQuja7f+FJM4oFzaijkgcK+0sT86XtYq1u3KsLbe21sJtPVks0Ui+XMmzxtyONx+ZTcEMNiCMPcuX/AM2ZmadR/e1b5k8W49Ey2MqDj0lbMAATx7G351V0lHWrrHoqEU+VKCRpPIDWvqQnYgg7E2538K//AMCc00vY1aeF/tx8xwPrtn17ouu3MHUfcd/uk3GdnlYiwyKWGpo3Cre5JKkCwG53xo5TlNNDIVzyeoiIN0CXWCZbqbB4hqLcgqbEAjfDXQ9d5TRr/wA3UEkjaTZ0hEerRsuqaYhjck+r1HknG/BRMLRK54t3flN1G3XS3igiJJ4/gflebxGc+Tk8ZJ0mN2K3NiyQRhSR3IDMP9I++MvpXrGpykGNV+00mu/lXtJCDct5Z4Zb76Db5WuTjp6h6gnzKpjmmiSFIkdY4xIZCGfTqYmwU3AI44t7Xx58dqa0snxRG4spbP2Q2WjwVDbG5I3EZD8K15RndJmtNqjKTRPcMjAGxUi4dG3BBsdx7HuDj9oujqOFzJHTRKxN76b22t6b3Ci3ZbDEKOXqJPNQvFL/AIyJzG3buvPHe+PVUdYVrWp/5wqZGOkBIY0802tb1RR+Zc/W535w7FXxybjfldYtVsGWE4iWkcSQPf7XX0HfH7iT9DdG5hPKs9dUViQLpdYJahmaRg2pTIoPoUEA6eSebbjFYxoA3F1jObhNr35IwYMGOqKMJfipThqVG/LKP11Kw/8ATDphb8QowaCUkA2MZHyPmKLj9CR+pwvVC8LuXsn9muw1cfMDzy+6g8UrRuJI2KOpurqbEG9/137HY43fFLqBswyelnZfvI6lo5iF2VvLNvewYaW57/LGHMPUfqce3OkP/J6Y2NjmaWNubQhTb33BH1Bxs1YaWNkGp/C83RF7JXxE3Av6Gyd/7pWW/wCVR/6kv/Bj9x85YMZy1Vev5NP7Gs/6yL/ZfDD4qZxQC0MsPn1Om66G0NEDxqkG6g3JC2N9rgXBwv8AgdGIcwzSCO4iSSypckALLIg5NyQthc74TaquaokedyS8rs5uSbXOygneyiwHyGGKeLpX2StVP0Md96svhVMDTSKDuJiSPkyIB+/Sf3YdcTnwgnGmZe9o2/QBh/bijYz6YYYw3hceRW1tI4qlz+Nj5tBRiR+LWcVlLmNK8E7RIad/LA0lWcP96HQ/EChitfixIsQTiuYWvECnoXo2GYsEiBBV72ZX/CYyLtr54BuL32vhppANyLrMeC5pANio9m3XGYVIIkq2jQ/hgVYRsLfHu/uSNVsK0dVBG3pIZ2N/TeRmJNuRckkk9++HGj6F+0Sa4onhhspV60iolI5OmD9kmxI+9DkXBFjx1ZvLlVAW80fbqnZCrFXIIHGw0RgEW2BYXtvxhV+3aeN/R0zMbu7P109VSNmyyC88lh5fPJKNRmMDWJfS6kENZlZGHBBAuCD/AGYtPQ/ipTzUSrXTqJ1vHLqUgSW4YaQQQyFd9rm+wFsRE0TVMhkkijgiJuIY1CcX03sLnk7nf6bWrPgnQrJ9tDxo8IkhC6kQgSaGEoBtfZRDtwO3JxpS9JJGJJGhpS0GGN5ihdfnokzq/p7+b5jUUMsMtPHKk8RSRHanYPqRXS5PlhrKGO3qW+/N36P6mjzGjiqY7DWvqW99DjZ1v8j37ix74z8z8MqCdSPIWM2teO6W/wBEek+24O2FqhyubppToLVNA8gZxaz05NgSLbEE++3A25KeiabeO5cMu5MHijRM+XvNHbzKVlqkv/mTqb98esW78d8LVZ1jFHPBBpcmYKxI3EQk2j8y17FnIUfX6X3ev+pUky0pS2nlrkaCnRDcv5gKObXuAikkk/CbXtjAzTos0WQVgqZVaokRZZZCtxrj0CKNfkNIjB2+K9rbYy9obMZWva5+4H108tVoQ1BjBtvsvR1DmdGgWGseECT4VlFwbG19xZdz8RsOd+cZD+HEBs1PNPCDYgK/mpYrbYSaudje5+WPLJ05LVywx1SKtVWt5kqEXNJSxn0xrqLaS1i5tYlrA7Xxs9QdMy5IPtFF5ktCtzPTE62hX/GQs2+lQBdCeBf3K4g2LUwQXhf1t7d3hu89e5Mx7QBlOVgN4yWOOgKgf/lxn5mn3/W0gF/oBjy9LdIy1lTNSz1XkSQnVpSBbzRHZZEaRjddXPo22F7nD7SVSyosiEMjqGUjuCLjGX1JkDVASSCQw1MDF4JR+FiN1Yb3RhsRY/qLg5tBtTBNaqALdNBl35DzWpNPUOZ/DkPmV6qfwWgJvPU1Mw29IZYgRe5DeWoJB45Bw5ZH03TUKeXTQpEp50jdj7sxuzH5knC/0j4hpUaYKwCmrQ2hom2Eh9VniJ+NG0txexFt9iXK+PfxhmG8drdy8/LLJIbyEk95ujBgx4s4ziKkheedwkaC7Mf4ADkkmwAG5JGLFUvbgxm9PZ6ldTpURBxG+rTrABIDEBrAmwNri+9jvbjGlgQjC54guBQSgkC5jA+Z8xTt77An9DhjwmeKc4FIqnlpVt/oq18L1RtC7kn9mtxVcY/1A+WalnTvTUuY1DRxFUVXIkdmW6i+5WO+pvkbWuedjhs8asnjo8jjghBCJPEBc3J2ckk9yTc4nqSsjrJGxSRDdHXlT/8AdrYbPGLqU1mS0cq7CWb7xRY2dEa4vvazXtwbWvjRqI5GYQ83Fsli00sUpe5gsSbnx71DMGLv/cWoPeo/7Vf/AG8fmFk2v3px/snV1TEVB89JLaTYLrRKgEi25sliPdr3Pdb6gyVqGpkp3BGliYyd9URJKG9hc22O3IPthk8Yk+xZxl+YWAT0K5033iclibbsfLfb+oMVfP8Apinr0CVEYe19LcMl7bqw3HA+RtvfF0MpidiCoqIBMzCVNvCjMNFVo7SIy7Acr6xe/wAg3HuP0r2IhKkGXV4WlmkmELgyarEKQbMgZbazbVfgA2Hva2xyBgCCCCAQQb3B43GEmEdLI3vuOTs/e61ahpMEEn+nCebMvay5YX+rOkFr/JbzZIZIH1xuliATsbo4Kttcb8X/AEwwYMXOAcLHRI6KWdYdLw0NLJUV1ZVVNrhItfkpI5QrGhSnCnm5JBHz+ckoqMIwVY/MqJCSEiS7Em5IRVHpUC/sAAcWXxypGNLBOBdIKgGT+iJFMYb6BmX94x5fA7KotFVUlF841Bi1bkrGqRkKL7AEnV6ebrfiwvpmx08ZdG0A6ZDTvSlQHTyCNxNrX59yXcq8KMxqADL5NIh51MZZFGm9wqjRe+1iwtY892FvEHLsli+x0EbVLpuxjZSpc2u0s52LEXPpDW06fTYWwfFLr5q2RqKme1Ku0siH9sw5QH8g7kXBPy2KPHGFFgAAPbFcs7nnrG6XfLHTdSIZp4n8Z8wY3VKWMW40ySXO99yy27e+MU+IeaysYlqXmdlJ8mOkhkuO4KiMnT23PGFqnq0lkKmTy4xbU6DW7E3skSXGpmsRqJCjuRtd96c6v+wIEoctjjuCXlqJ9ckh9O5KKSCbXK/CDxbCzpWsze6yco6WsqswDbuCzOm4q/La9Z3y6QDSwCpCxUK7eoKya/LItYXJ2vfnFEoKw55UpKV00FLpcK6i81TpvvcENHEGPFrvbmwIz6PxrZCorKN0S5DSwuJVXfZtFgwW2577HY8Y8meV0dGHq6CQPR10Usb6HuI5mjLKQLjQ297HcDWLDYYk17XDE03CsnikpMntI7j80Xnj8QIqWWprWvNVVBZKaEE2EKMAGYgAKhIG/J0NbcthO6h6pq8xP99Sny7giCP0RrYdxy5vc3Yn922OEHT9PTSk1yS1M0i6xSQEII0a3l/aZgbpqT1BFubWJ5tjRqJFlDWy/LYlYEBPJd2UEW/apInq53UC3bFck8ceT3WU6fZdZVMHQg23nv35khdHR3VP83SGOUn7LIwt3EDnk2/I3e3B3+tbxKaI0EZArst+7Ng0lPVVT6PctG7gleDsTYX5wyZ1mz5MsXlj7ZRTkfZZBJYxgi4jZypDLb4Cd7Aj8OPNbU2T+rPT0ubjqOPfz48ffQpzLRjoqrK3HgunxXpFaGmYj1CqVQw2ZQY5CbMNxuqn6qMIdDnNbFIKeKprPMkICCKRz5pJsNmOzdjuBja6h6omrxGrQxxIkwkH3hdvSrqAbLp4a+2MqqpRILG4IN1YbFWHBB7HHp9ibMmhoejmGF4JI5LA2hXsdUAsddts7JoTqfqAtoBrdWrTb7BCN72+MxaLfPVbHfQ+G2ZZvNqzSSVIlP8AhdBY3KlhFGh0RXAtqseOPZz8OPElKpVpKplSrRVAJbaoXgMuo31n8S833G17ULF5aWmxTTGgjEDcLz5fQJBEkUS6UjUKqi+wUWHO5+p3x6MGDArUYmvi7Xbwx34VnIt7nSpv+j7f/GKViGeImYmatdVBa8giQDbdfTb1Gwu9/bFEoDiyM7yL8hmfZPUZMYknGrGOt/cRhHqUqHHPPInkGUURTeR3mAJsGFTPpQEED8KE34Ifb5vnTHhLM8oauCpEp/ZK+ppCLWDFdgnvY3Nrbc4zcrp0r+rHZUXyqMEW0G2qBfKX2ClZDcHj0C2NSqnEhAboFgUVM6EFz9SrP9ii/Iv7sGPTpwYSWip546dOiqyt5B8dMwlHHw/DILngaTq25KAY7fDvqUz5EsqsPMggkjPHpaFPTta3w6Gt7EXvh7qadZEZHAZWUqwPBBFiD8iNsQ3wvcZdmdZk9Q5McupUvdQxA27ekvEeQQLqAL+nAhLNFKRpYkknckm9y25JPc3N8XXw+zgT0ioT64vQ30/Afpbb9DiLZ7kT0M7U8gPpJ8tiNpE/CQeCbFbgcHbDD4f9Q/ZqhSxsjeh7+x4b9D/C/wBcWVzQMFSzTsnlu8j7ruyXOkEtC/tXL295Go/3DPwVvwY82YVnkxPJoeTQhbRGNTNYXsoJFyewvicS/wAoGiUsv2erDKSpVkiQhhyCDLcb7cbYrUSbaqk11PHJG6ShTGykOG4KkeoH5WvfHz3m3VEcQnoco1RUTyEyS6mZpDpVGSJjusdlAubk3NiBYY7+o+v63PG+y0sTLEy+qGFg7P3+9mA0onGwtfe99rM/TPgUpgQ100yyncxQOqoi9kvpJJHdge+17ajzkqXlzxaPz/CmdFQSVEqUtMmqV9gFHwL3c9gAN97Yt9H4RZXSxhmpvNKR+oyO76iF9TaGbRqNr7Ac9sMfTnSdLlyMlLEIw7amN2ZmPzZyWNuwvtc+5xw62naPLqx0JVlpJ2UjkERsQR+uACy5BAIhbUqGLUfaZWqigRX2hiWwWGDlFUDZSb6mtsWJPfHKWc61iijeaV/gjjFye1z+Vb8sdhgokAjQL8IRQN77WFt++HXwwoRFSTZiV+9qHaONvyxI+hRa5A9asx9yB2tjzkbP1MrnyaD4Avo1RN/l1LHFAOs7IfcrJj8Os1Mesx0qtZj5RmbXtewuqFLnt6rbi9t7KPUeQVVANU0ElMjm5s4lhcg76/LuEc7WNrnj3xaDCDYvdg9yh9Jkc7KATvpBPHPtjvpKl6e+otqUgGI3IK23YG5t9eO2HWdEw3a3D3g/ZYM7552Fkrw8cCB7jMenepf0v4e11UmqNVponOozVF2kk1gnUsY3Pa2thtbnfHu6h8Pq+iXzEKVkS/GI0KSgb+rRcq9gNwtjc7C2+KJVyOxIlZtbBTGibqQxN1NrfQm/Hvj05JUt5hj20lSdG/3RBtb1b/pxvt854IXuwuZrv33URUVcTQ5klg0aDSw9/md1F4Jg6hlN1YAg+4ONzw7aIyS5VUKZKaqR3jRixCOvqkUW+EEesEEWK+5GMfMcvWkr62lS2mOYOgF/SsyLKFAPAF7fv4x7Ok01ZvQgNpI89jbkgRG688NwfphOlDoKroxp+1wtraLmVmzRUOGYsfG9iEtZnk89LUvQEaqgOscP+dWT9m9z8viPAKm/Bw69QUWWZMKekbL462oMWuR2KqbXtqLPf4m1WHYC2HHrqgSCqpc0ZNQp2MclgCVSQFQ47nSzcC/Nxwbw/NMxeqeprZPS84ZgPyIFIjW/yUL+4Y9Y3FOQHaAL5w/BTBxbqT88NVrVnUPmQvFDllDTayLuNTMLXIKFLFWVrEG/bg3w6eGXiQ6MlFmEga4VYJyPibf0SMT8R2Ck82sSScaGU+ENDU0VNJ9/FI8MTs8c73JaMFtpNagEm+yjgWxzl8B6NgVaorSDyDLH/wC1ismHDYA3VrWzh1yRZUrBjzZbReREkWt30KF1SEFmCiwLEAXNu9t8enC6aWT1TnApaWST8VtKfNm2H7ufoDj59r21Eg7jjFB8UepRJJ5CH0xE6vnJx/3Rt9SfbE3dwASeBi7Z8YkldO7styH/ANH7eajteU09Mylb23kOdy/oHjmfJV/pnq7yMiNVO1zAsi6mJYsUcpHe5FyW0rz35xhfye8kPkVFdIdUlRKVBO50puxvcn1SE3v+QHvhN6yqJIsvo8rQH7RUyfaJY1FjaRvuUf3bg2JuNK3HGL30xkS0NJDTJciKMLc8k8seTa7Em3AvYbYqNr5Lrb2F1qYMGDHF1GI348dOvEYM1phpkhZFkZeRv9057GzejfnUo3HFkx56+hSeJ4pF1I6lWB7hhY4EJeyKvpc+oI5ZI0dWFnQ7mOQW1gHlSDwRYkEHvhc6z6Py/LqRpkikEhKpHaWVrsx7h2K2ChjuO1gQSMJ/Rte/TebPQVTk009ijkhV9Rskti1lBsUbvt/Rth08a4SYKZ7elZyCdtiyEL/YcdDBJ1HaHIo6V0P8VnabmOYWx4edT/aYvJdryRjYnfWnY3PJB2P6e+GCs6eppmLy08MjHlniRjtxuwJxA8kzZ6eVHQ2ZWup+fsfkeDi79N5+lbCJFsG4db30t7fQ8g4pwOgf0Emo0PEfkb05I6OriFZBoe0Ppd+DqPJdmSfZgrrSCEKkro4iCqFkSysGCgWYWA334xo4iXUeb1PT2byzIuukrG8zywSqs52ezHZZtQ1ezBgPazzlni/lsy3afyG7pOpjYbkfNW4/CT2xakri9k6Y4TRBlKnggg9tjscLi+JmWE2+3U/+uMaP/Kuj/wAqpv8Ato/+LAuqErQtSTS0Uvx07ED+lESTEw3O2mw+VrHfDf4ZZxGIpcsc6JvNkmpwxuroW12T2K2N1+ZIvvbQ60zHJsyUa6+GKaO/lzRuNS/I9nS9iV79iL3xNc4y7y/TVeXLEGtHVwMGjJ2IuyG8L/D6Ta/ba2Mt0DoHue0Xa7UDVeiZVsrIGQyOwvZ2SdD3HgrLSEMxh2UyW1s43DDdgtj+bjHKJtj5QHmJq8x9Vw6nbhj6r7Hf/wBcTzJevHgUR5gTUQEAJVKNUsVze8tj95GBf1DcAd7jFCdg+iTXHLGFPlMmkpIqkkrcbBrC23cYrt1cTTccfmi47E1+CQWPA7+8cQR5WuudLGG9CEKPjSVgQ3pUAqDtex2+gOOD51Bl9M9bU/dppCqASWc7mwBPqdiNvkL7AE4zuqs6SipzUSISXf8AvelDW8xzYXI/L3NhsPrvMMzziesqI3qWM9SARDTQL6Y9W9lQXPFhrY8Ac2GJttHZxFzuA3/gfNyhgM92g2bliJ0Hd3nuHhquZr3leerqDpadzIwN/QgAVFN/yoAMP/g/kDkyZhKukSx+XTi+/k6gzORew1sFtfey/PfLyfpCnpylRnNRDGRpkSkZ1CrcnSZQbmU3tsLKCp5w9/3Tcs/y6n/18XU1MWvMsnaPoq6/aDHxNpoOw31+arezHL0qInhlXVHIpVl9wwseNx9Rxj5sp+nnkrBlbatf2jyW4DeSnrMnDAXi3HO+L7WdfZfCQHrKcX4+9U/7JOMGPqfJlrmrhWQCZoBAbOANIbVewG7Gyi5J2VQLY02SFl7b1gSRNkti3G6eoogqhVAAAAAAsABsAAOBjg1WgkWMsNbKzKt9yqlQxA9gWUX+YwiZ942UMCsKctVSAGwjWyA2BGqVrKBuLldRG+2MPwhoqysrZ82q2JEkRij2srAuGPlg7iNdIA9yWO5ucVqzEL2Vdwv9adSCjgNj9491T5e7H6D+NsambZolNE0shACj957AfM4hXU/UL1UzSPy21hwqjhR/93uT3xS7HI4Qx9o+g3lPQNjiYaqo7Dd31O3NH34BdOV5c2YVYg87y2cMUZlLhmUFmDWN7kXa97bHucUOk8O6PLFasq5DN5PrBk0oq2tayXszauLnkrYX3xO+kIi2YUgUXP2hG29luzH9ACf0xteLfUkmZ1cWTUXqvIPOIIsWX1adjxGAzMD3H9Hd2SMU/wDBYeqPn7rLjqHVjjUygYidfnAZeC6/CXL3zfNKjNqhfSjkRg7gOR6QOx8uO36sp53FyxldL9PR5fSRU0e6xoAWtbW3LMRvuzXNu17dsauKFejBgwYEIwYMGBCS/FLoBc2pCF2qIgWhNwLm26MT+FrD2sbH3BSfDjqxK2mkyXMjomS8UeoaSRHYKuxH3kbLtxcKOSDe1Ylfi34bGUfzjQBkrIirkR8y6SPULf4RRvcbsBbc2wISrnXQFbSMQYmnQC4lhXUCAATdR6lIv+tja+PR01WVdITULFKiR2DtIhRWBZVCnVYm5ZbWHz7HDj4VeKqZoggnKpVou42AmA5ZB7+69uRtx7/F8P8AzaxX4RLF5m4Ho1W7/wBPRx/vxKcmoYGP3aHeEUhFHIZYxkRm3cRwt7cFtUNfTZrTFWVXRxaSJ7G3HI+tiGHyI3wnZp4FU7EGlqJ6fj0kiZLAW2D+of6xHywhZNn0lPIHRirDgj2PIIOxHyOK/wBL9fRVQCSERy/91zbcqe39U/pfFDscLujnFjuO4/v3JswQ1kZmpes3e09pvMbxwI8VJer/AA3qsu9W9XTkbukdmj99ca3up/ML8G9trpnm0/8Amj8gqk/uAx9cY/NIxMtCyH0bHG4y5L5VN1by3R4203CuhQlbkAhTvbY9hjq+wJe6jQbEXT07EFSNtiCCQQRY33vj6N6u6CpczUeerLIuySxkLIgvcgMQQQeLEEbm1sIdR4ESAHy6+57CSBbHf8TK1+O4GI4eCXfRPa68TlNaJ0j2kZ4rk2njGpASEH31Pxp2Yl47Nudm2GGHJOp5MjlamqKYyU815YxEdSM4W6PBJsGicadQ5W/yKnUrvBvMYwTG1NPZSbBniJIv6QGBU32sSwHv74X6ZHiIynMRJTQvIHiZxc0suogPEytpaJ7sp3KqW1bb3j0Yve2fzVaUFTUBojl0Gh/HD2PkuTS1Fa71VVUBUU6Jap7aYCQXMNPHe8j87LftfHl/nsquijVqWO3rlvapqCbEmSUG6KW30Jbtztbthop85qAlDATTUwWOBCypHAhIHmOSBqkkN5DYFvrbZqpPBOtf9rPTxerhA8pC7XILaQTzsR7YGx4c9+8rlZUTzdSIWaNPnud6nyUiA6tI1E3LHcknk6jvfHO5IciOR0j/AGjqhdUuGNmK3tsrHccDFTpvAYavvq6Vk3uI4kiY7fmJa37v3Yo+RZBBQwiCnjCICTbckk8lmO7E+5+XtiYbxWcyhcTeUr5dpZYyQIVDOQbLEmpjtc7KL8DD/wBNeEFXVoZKlzRi40JoWR2HJZhqsnYW55vba9zC4/cdDQmWUcbTc581PMq8EKGMA1BlqnuD94+lbi/Ecdhbfhi2HWvzCGjh1OVREWyqLDjYKqj9AAMZ3UnWUNGpBIeTtGpFx82P4R/HEe6k6plq5NbkE2sALhUHsoJ/W++K8TpHdFCLu9BzK1mU8cEfT1JwR7uLu5o++gWh1N1DUZjIzRxu6xi+iMavKU3sxUbkmxuQPl8sLS5XUMQFp6hmJ2HkyC5+pUDDf4PKxzCRhfSKZte/dpF0XF9+H7bXPvh18R/EeHKIbmz1Dg+VFfntqa24QH952HchuEGjLmjMnU/OHBI1Ug2iGvcC1o7LQcgPyd53qYZnUfzBEZJT/wA5TRMsMalWFMjEqZWbcFyQQLexHvh28HfD16GN6urBNXUXJ1HUUQ2azX31s12bc9hyDdf8LOh5cwmObZoDIzsGgV+G9nKdkGwQcd7WCk2rEHOLjcrrWhgwt0RgwYMRUkYMGDAhGDBgwIRgwYMCFKfEfwi8x2r8tLRVasJCikKJGG5ZfyyE782JHYkk+bobxWjzCN8vzS0c76orldCy6rjSRa0bjixsCbd9sV/CN4h+FNPmqmQWhqgAFlA2a3aRR8Q5F+RtyBbAhTfqLoeqoXIMbyxXskqKW1DtqVblG7bixINseCioqhmCRwTsWNgvlOL9+WAA+uNfI+vq/p6RaPNImkp1AWN1IYqoJsUfiRf6LEFQANrWxZsg6kp6+IS0sqyIfa4K7kWZTZlOx5Axe+cyR9G8AjvS8UAhmE0Li1w4H55aKd0PWlVl0v2eq+8sisUL6mQPuLSdyLEWuRfg23w95P1nTVWyyaW/LJ6T+m9j+hxNvF/KWirEqD+zmQID+V477H6qbj6N7bpkdUy/P64pjoZcGKF1+532P5809LtSmdJhq48J+pn3bp5W5L6YwYgmWdd1FMtklZVFzpNmUe+zce9h3w4Uviy6HTNChPoJ0sUIV0Vx6WvuVYHkc22scUPkfEbSsLT5jzCYZSsnGKmla8c8J8nW+6peFPr/AMOoM3iCyfdyp8Eqi5UX3BFxqU+1+dx8/PT+KlMw9SSrv2Ctf9Qce+HxDomUEyFT7NG9x/qgj+OIiqhP9QXXbNq259GfAX9lodMdNxZfTR00IAVBubAF2/E7W5Yn/wBBwBjVwu/3QKL/AB3/AIcn/BjPl8UqUAkLKT7aQP46tsBqYR/UPNcbs6rdpGfEW905YMTWu8XTv5UKjixdifrdVt8/xf7sKdf4lVM5I811B4CDywQGO4I9RFwRe/a2JNlLyBG0m/dYeZsEOoxECZ5Gstrnc+TblWDOOqaelH3kg1fkX1Mf0HH1NhiedU+KjurLADEn5gfWw/sT9N/mMIMlax+X0x25Lk7VtRHTICS7DUQQNMYIMjXNwLLe2x3I98M/oZSwundhHBuvn+PNJ/5pSxvDKRmN31P05hv/ACPgtLqTIaynlZZYZCCxKyRhpBJudyVuQTyQ2/8Aac2jyOpncJFTzMx33RkH6s4AA37nH0NmmbQ0sTSzyLHGoJLMbcAmw7k87C5PbEd6m8XKrM5fseSRSHVcGa2liLEHTqsIl762IO34cThmMEfRxgAJeqh/VymaZxJ5+ncOS763qqHpqlaFGjqMwlYGRQbrEbCwa1jpUHYbFiSdhxw6G8LJswmGZ5wzOznWsDC2ofgLj8KDtGBwBfa6lg8PvBxKJxVVj/aKsktcnUiM25I1C7ve/rPvsARc0rFRN8yrQABYL8Atj9wYMcXUYMGDAhGDBgwIRgwYMCEYMGDAhGDBgwIXizbJoauMxVESSxn8LqDvYi49jYncWIxIc78EamilNTk1Q6sLnymfQwHIVX+FxfbS9hxcnfFrwYEKDjxZcJ9kz+gZhq+MJ5bbWN9BsLgG+pCNiBbe578u6Lpa8E5bmMcm9vLmQh1Gknfhm3B30AWvza5smbZLBVxmKoiSVD+F1Btta47qfmLEYm+ffyfKSUlqWWWme+w/aINyTsSGHIHxcDg4m17mZtNlB8bHizhda2QeEMEDiSokNQykFVKhEBFuVBOo39zbjbGd4sdISO4rYVL2QLMo3IVLkON9wLkEAX4PvbBHTPUuX/sKn7UgPBkEm2n2qLEAcWVue2OMHjNmtKQtblpPoFvRLCxI/ESQ622OwUb/ALsdEjg7HfNRMTCzBbJJ6TAi4II+uPbldFPVyiCnBeQ/XSgP4nI+EWufnba52xvSeMeU1BVqnLfWShdgsTWK2/FszgW4PIFiO2N+h8csogXTDFLEt72SBEF/eysBhiSq6Rti0JWGjMTrtebeSyOu+iZKARyxa3h8pFla5bTIosXPsr8k2ABB4uMJwa+/OKg38oLLCLEVBB/zQ/48J+YeI+RNIxGWuw23XTEDsOEVwB7cb898Qp5xCLYfsrKundUG5efdY2XZbLVSrDTqXkY2+SA/iY8KBud/bvxi31fh3STUsNPIpPkxiNJFOl1tbcH5kXsbjEvy7xYqFQRZVkwTUQQQskmtVBsSI1UluDqLN35vfHpTL+p8xUeZJ9kQ6TfUsLEE3vaK8gI7g6fbEZpnSuuVKCnbC3CPFaGe+HlDQkvVZi0UPZWVPMNwbWIB1bgmwj4BHa+F+PxQp6TVTZJSPLNIdInluzSEcEIPU3LWB0gbG3bDFk38nuG/mV9TLUSHchToFze92N3bc3vdfmMUnI+mKWhTRTQRxC9zpXc88sfU3J5JsNuMVOe52purmxsZ2RZSDL/CXMc3kFRnFQ8ancRghnF+wX9nDtvsCfcXvivdPdL02Xx+XSxJGu1yB6ntexZj6mO55PfGrgxFTRgwYMCEYMGDAhGDBgwIRgwYMCEYMGDAhGDBgwIRgwYMCEYMGDAhGDBgwIRjimDBgQpT4nf9F1P9Vf8AzEx86YMGBCMXTwV/6PP/AOxJ/spj9wYEKz0v7JP6i/2DHcuDBgQv3BgwYEIwYMGBCMGDBgQjBgwYEIwYMGBCMGDBgQv/2Q=="/>
          <p:cNvSpPr>
            <a:spLocks noChangeAspect="1" noChangeArrowheads="1"/>
          </p:cNvSpPr>
          <p:nvPr/>
        </p:nvSpPr>
        <p:spPr bwMode="auto">
          <a:xfrm>
            <a:off x="6350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124" name="Picture 4" descr="http://t2.gstatic.com/images?q=tbn:ANd9GcQfvvrmIJ2g7MLaNFl9lBmlV337-AOLFmxfUoplaUWmZqfxkp2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5105400"/>
            <a:ext cx="3048000" cy="1257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In the Beginning…(</a:t>
            </a:r>
            <a:r>
              <a:rPr lang="en-US" sz="3600" dirty="0" err="1" smtClean="0">
                <a:latin typeface="Comic Sans MS" pitchFamily="66" charset="0"/>
              </a:rPr>
              <a:t>con’t</a:t>
            </a:r>
            <a:r>
              <a:rPr lang="en-US" sz="3600" dirty="0" smtClean="0">
                <a:latin typeface="Comic Sans MS" pitchFamily="66" charset="0"/>
              </a:rPr>
              <a:t>.)</a:t>
            </a:r>
            <a:r>
              <a:rPr lang="ja-JP" altLang="en-US" sz="3600" smtClean="0">
                <a:latin typeface="Comic Sans MS" pitchFamily="66" charset="0"/>
              </a:rPr>
              <a:t>　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latin typeface="Comic Sans MS" pitchFamily="66" charset="0"/>
              </a:rPr>
              <a:t>Why </a:t>
            </a:r>
            <a:r>
              <a:rPr lang="en-US" sz="4400" b="1" dirty="0" smtClean="0">
                <a:latin typeface="Comic Sans MS" pitchFamily="66" charset="0"/>
              </a:rPr>
              <a:t>Japanese</a:t>
            </a:r>
            <a:r>
              <a:rPr lang="en-US" sz="4400" b="1" dirty="0" smtClean="0">
                <a:latin typeface="Comic Sans MS" pitchFamily="66" charset="0"/>
              </a:rPr>
              <a:t>?</a:t>
            </a:r>
          </a:p>
          <a:p>
            <a:pPr algn="ctr">
              <a:buNone/>
            </a:pPr>
            <a:endParaRPr lang="en-US" sz="4400" b="1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Previous connection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Support network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need to “Expand”</a:t>
            </a:r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362200"/>
            <a:ext cx="3091132" cy="411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Ultimate Goal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8229600" cy="7619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	World Language </a:t>
            </a:r>
            <a:r>
              <a:rPr lang="en-US" sz="3600" b="1" dirty="0" smtClean="0">
                <a:solidFill>
                  <a:srgbClr val="FF0000"/>
                </a:solidFill>
              </a:rPr>
              <a:t>Standard 5.2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2667000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600" dirty="0" smtClean="0"/>
              <a:t>Students show evidence of becoming life-long learners by using the language for personal enjoyment and enrichment.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Standard 5.2  </a:t>
            </a:r>
            <a:r>
              <a:rPr lang="en-US" dirty="0" smtClean="0"/>
              <a:t>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96200" cy="4648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Grade 4 – Student listen to music, sing 	songs, or play musical instruments from 	the target culture.</a:t>
            </a:r>
          </a:p>
          <a:p>
            <a:r>
              <a:rPr lang="en-US" dirty="0" smtClean="0"/>
              <a:t>Grade 8 – Students attend or view via 	media cultural events and social 	activities.</a:t>
            </a:r>
          </a:p>
          <a:p>
            <a:r>
              <a:rPr lang="en-US" dirty="0" smtClean="0"/>
              <a:t>Grade 12 – Students establish and/or 	maintain interpersonal relations with 	speakers of the language.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“</a:t>
            </a:r>
            <a:r>
              <a:rPr lang="en-US" b="1" dirty="0" smtClean="0"/>
              <a:t>New and Improved” </a:t>
            </a:r>
            <a:r>
              <a:rPr lang="en-US" b="1" dirty="0" smtClean="0"/>
              <a:t>Standard </a:t>
            </a:r>
            <a:r>
              <a:rPr lang="en-US" b="1" dirty="0" smtClean="0"/>
              <a:t>5.2  </a:t>
            </a:r>
            <a:r>
              <a:rPr lang="en-US" b="1" dirty="0" smtClean="0"/>
              <a:t>Samples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962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Grade 4 – </a:t>
            </a:r>
            <a:r>
              <a:rPr lang="en-US" dirty="0" smtClean="0"/>
              <a:t>Students connect with classrooms in the target culture to participate in a project together</a:t>
            </a:r>
            <a:endParaRPr lang="en-US" dirty="0" smtClean="0"/>
          </a:p>
          <a:p>
            <a:r>
              <a:rPr lang="en-US" dirty="0" smtClean="0"/>
              <a:t>Grade 8 – </a:t>
            </a:r>
            <a:r>
              <a:rPr lang="en-US" dirty="0" smtClean="0"/>
              <a:t>Students play online games with their peers from the target culture </a:t>
            </a:r>
            <a:endParaRPr lang="en-US" dirty="0" smtClean="0"/>
          </a:p>
          <a:p>
            <a:r>
              <a:rPr lang="en-US" dirty="0" smtClean="0"/>
              <a:t>Grade 12 – </a:t>
            </a:r>
            <a:r>
              <a:rPr lang="en-US" dirty="0" smtClean="0"/>
              <a:t>Students support local efforts in the target culture through service learning projects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Local, National and Global </a:t>
            </a:r>
            <a:br>
              <a:rPr lang="en-US" b="1" dirty="0" smtClean="0"/>
            </a:br>
            <a:r>
              <a:rPr lang="en-US" b="1" dirty="0" smtClean="0"/>
              <a:t>Statistics That Speak</a:t>
            </a:r>
            <a:endParaRPr lang="en-US" b="1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local diversity</a:t>
            </a:r>
          </a:p>
          <a:p>
            <a:pPr eaLnBrk="1" hangingPunct="1"/>
            <a:r>
              <a:rPr lang="en-US" dirty="0" smtClean="0"/>
              <a:t>international dynamics</a:t>
            </a:r>
          </a:p>
          <a:p>
            <a:pPr eaLnBrk="1" hangingPunct="1"/>
            <a:r>
              <a:rPr lang="en-US" dirty="0" smtClean="0"/>
              <a:t>responsible citizenship </a:t>
            </a:r>
          </a:p>
          <a:p>
            <a:pPr eaLnBrk="1" hangingPunct="1"/>
            <a:r>
              <a:rPr lang="en-US" dirty="0" smtClean="0"/>
              <a:t>employment opportunities</a:t>
            </a:r>
          </a:p>
          <a:p>
            <a:pPr eaLnBrk="1" hangingPunct="1"/>
            <a:r>
              <a:rPr lang="en-US" dirty="0" smtClean="0"/>
              <a:t>status of language education</a:t>
            </a:r>
          </a:p>
          <a:p>
            <a:pPr eaLnBrk="1" hangingPunct="1"/>
            <a:r>
              <a:rPr lang="en-US" dirty="0" smtClean="0"/>
              <a:t>cost of inaction</a:t>
            </a:r>
          </a:p>
          <a:p>
            <a:pPr eaLnBrk="1" hangingPunct="1"/>
            <a:r>
              <a:rPr lang="en-US" dirty="0" smtClean="0"/>
              <a:t>need for </a:t>
            </a:r>
            <a:r>
              <a:rPr lang="en-US" dirty="0" smtClean="0"/>
              <a:t>support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Idea of “Global Competence”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b="1" u="sng" dirty="0" smtClean="0"/>
              <a:t>Cultural Intelligence</a:t>
            </a:r>
          </a:p>
          <a:p>
            <a:pPr algn="ctr">
              <a:buNone/>
            </a:pPr>
            <a:r>
              <a:rPr lang="en-US" sz="4800" i="1" dirty="0" smtClean="0"/>
              <a:t>“Students that can react and respond appropriately to their world around them”</a:t>
            </a:r>
            <a:endParaRPr lang="en-US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</TotalTime>
  <Words>711</Words>
  <Application>Microsoft Office PowerPoint</Application>
  <PresentationFormat>On-screen Show (4:3)</PresentationFormat>
  <Paragraphs>167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Menasha’s K-12 World Language Program Community Support, Implementation, and Success</vt:lpstr>
      <vt:lpstr>Menasha Joint School District’s World Language Program</vt:lpstr>
      <vt:lpstr>In the Beginning…..</vt:lpstr>
      <vt:lpstr>In the Beginning…(con’t.)　</vt:lpstr>
      <vt:lpstr>Ultimate Goal</vt:lpstr>
      <vt:lpstr>Standard 5.2  Samples</vt:lpstr>
      <vt:lpstr>“New and Improved” Standard 5.2  Samples</vt:lpstr>
      <vt:lpstr>Local, National and Global  Statistics That Speak</vt:lpstr>
      <vt:lpstr>New Idea of “Global Competence”</vt:lpstr>
      <vt:lpstr>Have a Plan</vt:lpstr>
      <vt:lpstr>Have a Purpose….</vt:lpstr>
      <vt:lpstr>WL Standards:  Communities 5.1 and 5.2 </vt:lpstr>
      <vt:lpstr>Before and Transition  into the Process </vt:lpstr>
      <vt:lpstr>Integrate into Curriculum and  Involve the Community</vt:lpstr>
      <vt:lpstr>Curriculum Integration (Kimono) Main focus as a “School Program”</vt:lpstr>
      <vt:lpstr>Tsunagaaru (Social Networking Site)</vt:lpstr>
      <vt:lpstr>Spanish and Japanese Clubs</vt:lpstr>
      <vt:lpstr>Japanese Club Blog</vt:lpstr>
      <vt:lpstr>Connection to Different Communities</vt:lpstr>
      <vt:lpstr>Advocacy (Concrete Displays)</vt:lpstr>
      <vt:lpstr>Connection to Different Communities</vt:lpstr>
      <vt:lpstr>What you can do</vt:lpstr>
      <vt:lpstr>What You Can Do (cont.)</vt:lpstr>
      <vt:lpstr>What You Can Do (cont.)</vt:lpstr>
      <vt:lpstr>2 Steps Forward, 1 Step Back….</vt:lpstr>
      <vt:lpstr>We Truly Believe All Students “CAN” Learn a 2nd Language  (and a 3rd, 4th…….)</vt:lpstr>
      <vt:lpstr>Gracias  　Danke 　ありがとう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Bing the World to Your Community;  Bring Your Community to  the World</dc:title>
  <dc:creator>Owner</dc:creator>
  <cp:lastModifiedBy>Owner</cp:lastModifiedBy>
  <cp:revision>79</cp:revision>
  <dcterms:created xsi:type="dcterms:W3CDTF">2009-11-02T02:23:54Z</dcterms:created>
  <dcterms:modified xsi:type="dcterms:W3CDTF">2012-02-24T02:34:39Z</dcterms:modified>
</cp:coreProperties>
</file>